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9893300" cy="6858000"/>
  <p:notesSz cx="6858000" cy="9144000"/>
  <p:embeddedFontLst>
    <p:embeddedFont>
      <p:font typeface="Arial" charset="1" panose="020B0502020202020204"/>
      <p:regular r:id="rId19"/>
    </p:embeddedFont>
    <p:embeddedFont>
      <p:font typeface="League Spartan" charset="1" panose="000008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notesSlides/notesSlide2.xml" Type="http://schemas.openxmlformats.org/officeDocument/2006/relationships/notesSlide"/><Relationship Id="rId21" Target="notesSlides/notesSlide3.xml" Type="http://schemas.openxmlformats.org/officeDocument/2006/relationships/notesSlide"/><Relationship Id="rId22" Target="notesSlides/notesSlide4.xml" Type="http://schemas.openxmlformats.org/officeDocument/2006/relationships/notesSlide"/><Relationship Id="rId23" Target="fonts/font23.fntdata" Type="http://schemas.openxmlformats.org/officeDocument/2006/relationships/font"/><Relationship Id="rId24" Target="notesSlides/notesSlide5.xml" Type="http://schemas.openxmlformats.org/officeDocument/2006/relationships/notesSlide"/><Relationship Id="rId25" Target="notesSlides/notesSlide6.xml" Type="http://schemas.openxmlformats.org/officeDocument/2006/relationships/notesSlide"/><Relationship Id="rId26" Target="notesSlides/notesSlide7.xml" Type="http://schemas.openxmlformats.org/officeDocument/2006/relationships/notesSlide"/><Relationship Id="rId27" Target="notesSlides/notesSlide8.xml" Type="http://schemas.openxmlformats.org/officeDocument/2006/relationships/notesSlide"/><Relationship Id="rId28" Target="notesSlides/notesSlide9.xml" Type="http://schemas.openxmlformats.org/officeDocument/2006/relationships/notesSlide"/><Relationship Id="rId29" Target="notesSlides/notesSlide10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Note:</a:t>
            </a:r>
          </a:p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Note:</a:t>
            </a:r>
          </a:p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Note:</a:t>
            </a:r>
          </a:p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Note:</a:t>
            </a:r>
          </a:p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Note:</a:t>
            </a:r>
          </a:p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Note:</a:t>
            </a:r>
          </a:p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Note:</a:t>
            </a:r>
          </a:p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7.jpe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6.jpeg" Type="http://schemas.openxmlformats.org/officeDocument/2006/relationships/image"/><Relationship Id="rId4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6.jpe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6.jpe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6.jpe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6.jpeg" Type="http://schemas.openxmlformats.org/officeDocument/2006/relationships/image"/><Relationship Id="rId4" Target="../media/image14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6.jpeg" Type="http://schemas.openxmlformats.org/officeDocument/2006/relationships/image"/><Relationship Id="rId4" Target="../media/image15.jpeg" Type="http://schemas.openxmlformats.org/officeDocument/2006/relationships/image"/><Relationship Id="rId5" Target="../media/VAGhjenD6ak.mp4" Type="http://schemas.openxmlformats.org/officeDocument/2006/relationships/video"/><Relationship Id="rId6" Target="../media/VAGhjenD6ak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6.jpeg" Type="http://schemas.openxmlformats.org/officeDocument/2006/relationships/image"/><Relationship Id="rId4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902825" cy="6858000"/>
          </a:xfrm>
          <a:custGeom>
            <a:avLst/>
            <a:gdLst/>
            <a:ahLst/>
            <a:cxnLst/>
            <a:rect r="r" b="b" t="t" l="l"/>
            <a:pathLst>
              <a:path h="6858000" w="9902825">
                <a:moveTo>
                  <a:pt x="0" y="0"/>
                </a:moveTo>
                <a:lnTo>
                  <a:pt x="9902825" y="0"/>
                </a:lnTo>
                <a:lnTo>
                  <a:pt x="990282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08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9468" y="450000"/>
            <a:ext cx="1282022" cy="198000"/>
          </a:xfrm>
          <a:custGeom>
            <a:avLst/>
            <a:gdLst/>
            <a:ahLst/>
            <a:cxnLst/>
            <a:rect r="r" b="b" t="t" l="l"/>
            <a:pathLst>
              <a:path h="198000" w="1282022">
                <a:moveTo>
                  <a:pt x="0" y="0"/>
                </a:moveTo>
                <a:lnTo>
                  <a:pt x="1282022" y="0"/>
                </a:lnTo>
                <a:lnTo>
                  <a:pt x="1282022" y="198000"/>
                </a:lnTo>
                <a:lnTo>
                  <a:pt x="0" y="19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65631" y="6141164"/>
            <a:ext cx="1371564" cy="450000"/>
          </a:xfrm>
          <a:custGeom>
            <a:avLst/>
            <a:gdLst/>
            <a:ahLst/>
            <a:cxnLst/>
            <a:rect r="r" b="b" t="t" l="l"/>
            <a:pathLst>
              <a:path h="450000" w="1371564">
                <a:moveTo>
                  <a:pt x="0" y="0"/>
                </a:moveTo>
                <a:lnTo>
                  <a:pt x="1371564" y="0"/>
                </a:lnTo>
                <a:lnTo>
                  <a:pt x="1371564" y="450000"/>
                </a:lnTo>
                <a:lnTo>
                  <a:pt x="0" y="450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5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90000" y="4272375"/>
            <a:ext cx="5832526" cy="416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1428A0"/>
                </a:solidFill>
                <a:latin typeface="Arial"/>
                <a:ea typeface="Arial"/>
                <a:cs typeface="Arial"/>
                <a:sym typeface="Arial"/>
              </a:rPr>
              <a:t>C&amp;P Course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24689" y="4320000"/>
            <a:ext cx="54000" cy="360000"/>
            <a:chOff x="0" y="0"/>
            <a:chExt cx="72000" cy="48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2009" cy="480060"/>
            </a:xfrm>
            <a:custGeom>
              <a:avLst/>
              <a:gdLst/>
              <a:ahLst/>
              <a:cxnLst/>
              <a:rect r="r" b="b" t="t" l="l"/>
              <a:pathLst>
                <a:path h="480060" w="72009">
                  <a:moveTo>
                    <a:pt x="0" y="0"/>
                  </a:moveTo>
                  <a:lnTo>
                    <a:pt x="72009" y="0"/>
                  </a:lnTo>
                  <a:lnTo>
                    <a:pt x="72009" y="480060"/>
                  </a:lnTo>
                  <a:lnTo>
                    <a:pt x="0" y="480060"/>
                  </a:lnTo>
                  <a:close/>
                </a:path>
              </a:pathLst>
            </a:custGeom>
            <a:solidFill>
              <a:srgbClr val="1428A0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724689" y="2390743"/>
            <a:ext cx="6419031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" y="4395"/>
            <a:ext cx="9899651" cy="6853605"/>
          </a:xfrm>
          <a:custGeom>
            <a:avLst/>
            <a:gdLst/>
            <a:ahLst/>
            <a:cxnLst/>
            <a:rect r="r" b="b" t="t" l="l"/>
            <a:pathLst>
              <a:path h="6853605" w="9899651">
                <a:moveTo>
                  <a:pt x="0" y="0"/>
                </a:moveTo>
                <a:lnTo>
                  <a:pt x="9899651" y="0"/>
                </a:lnTo>
                <a:lnTo>
                  <a:pt x="9899651" y="6853605"/>
                </a:lnTo>
                <a:lnTo>
                  <a:pt x="0" y="68536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" y="0"/>
            <a:ext cx="9899651" cy="6858000"/>
            <a:chOff x="0" y="0"/>
            <a:chExt cx="13199535" cy="9144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199490" cy="9144000"/>
            </a:xfrm>
            <a:custGeom>
              <a:avLst/>
              <a:gdLst/>
              <a:ahLst/>
              <a:cxnLst/>
              <a:rect r="r" b="b" t="t" l="l"/>
              <a:pathLst>
                <a:path h="9144000" w="13199490">
                  <a:moveTo>
                    <a:pt x="0" y="0"/>
                  </a:moveTo>
                  <a:lnTo>
                    <a:pt x="13199490" y="0"/>
                  </a:lnTo>
                  <a:lnTo>
                    <a:pt x="13199490" y="9144000"/>
                  </a:lnTo>
                  <a:lnTo>
                    <a:pt x="0" y="9144000"/>
                  </a:lnTo>
                  <a:close/>
                </a:path>
              </a:pathLst>
            </a:custGeom>
            <a:solidFill>
              <a:srgbClr val="1428A0">
                <a:alpha val="80392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449468" y="5648457"/>
            <a:ext cx="9000714" cy="759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0"/>
              </a:lnSpc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ⓒ2021 SAMSUNG. All rights reserved.</a:t>
            </a:r>
          </a:p>
          <a:p>
            <a:pPr algn="l">
              <a:lnSpc>
                <a:spcPts val="1200"/>
              </a:lnSpc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Samsung Electronics Corporate Citizenship Office holds the copyright of book.</a:t>
            </a:r>
          </a:p>
          <a:p>
            <a:pPr algn="l">
              <a:lnSpc>
                <a:spcPts val="1200"/>
              </a:lnSpc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book is a literary property protected by copyright law so reprint and reproduction without permission are prohibited. </a:t>
            </a:r>
          </a:p>
          <a:p>
            <a:pPr algn="l">
              <a:lnSpc>
                <a:spcPts val="1200"/>
              </a:lnSpc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 use this book other than the curriculum of Samsung innovation Campus or to use the entire or part of this book, you must receive written consent from copyright holder.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3710235" y="3025148"/>
            <a:ext cx="2476006" cy="812098"/>
          </a:xfrm>
          <a:custGeom>
            <a:avLst/>
            <a:gdLst/>
            <a:ahLst/>
            <a:cxnLst/>
            <a:rect r="r" b="b" t="t" l="l"/>
            <a:pathLst>
              <a:path h="812098" w="2476006">
                <a:moveTo>
                  <a:pt x="0" y="0"/>
                </a:moveTo>
                <a:lnTo>
                  <a:pt x="2476005" y="0"/>
                </a:lnTo>
                <a:lnTo>
                  <a:pt x="2476005" y="812098"/>
                </a:lnTo>
                <a:lnTo>
                  <a:pt x="0" y="8120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2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49468" y="450000"/>
            <a:ext cx="1290568" cy="198000"/>
          </a:xfrm>
          <a:custGeom>
            <a:avLst/>
            <a:gdLst/>
            <a:ahLst/>
            <a:cxnLst/>
            <a:rect r="r" b="b" t="t" l="l"/>
            <a:pathLst>
              <a:path h="198000" w="1290568">
                <a:moveTo>
                  <a:pt x="0" y="0"/>
                </a:moveTo>
                <a:lnTo>
                  <a:pt x="1290568" y="0"/>
                </a:lnTo>
                <a:lnTo>
                  <a:pt x="1290568" y="198000"/>
                </a:lnTo>
                <a:lnTo>
                  <a:pt x="0" y="198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902825" cy="6858000"/>
          </a:xfrm>
          <a:custGeom>
            <a:avLst/>
            <a:gdLst/>
            <a:ahLst/>
            <a:cxnLst/>
            <a:rect r="r" b="b" t="t" l="l"/>
            <a:pathLst>
              <a:path h="6858000" w="9902825">
                <a:moveTo>
                  <a:pt x="0" y="0"/>
                </a:moveTo>
                <a:lnTo>
                  <a:pt x="9902825" y="0"/>
                </a:lnTo>
                <a:lnTo>
                  <a:pt x="990282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085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443118" y="6319506"/>
            <a:ext cx="9010239" cy="9525"/>
          </a:xfrm>
          <a:prstGeom prst="line">
            <a:avLst/>
          </a:prstGeom>
          <a:ln cap="rnd" w="9525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449468" y="6469430"/>
            <a:ext cx="2888788" cy="197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0"/>
              </a:lnSpc>
            </a:pPr>
            <a:r>
              <a:rPr lang="en-US" sz="11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19769" y="2095280"/>
            <a:ext cx="59989" cy="1759369"/>
            <a:chOff x="0" y="0"/>
            <a:chExt cx="79985" cy="23458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0010" cy="2345817"/>
            </a:xfrm>
            <a:custGeom>
              <a:avLst/>
              <a:gdLst/>
              <a:ahLst/>
              <a:cxnLst/>
              <a:rect r="r" b="b" t="t" l="l"/>
              <a:pathLst>
                <a:path h="2345817" w="80010">
                  <a:moveTo>
                    <a:pt x="0" y="0"/>
                  </a:moveTo>
                  <a:lnTo>
                    <a:pt x="80010" y="0"/>
                  </a:lnTo>
                  <a:lnTo>
                    <a:pt x="80010" y="2345817"/>
                  </a:lnTo>
                  <a:lnTo>
                    <a:pt x="0" y="2345817"/>
                  </a:lnTo>
                  <a:close/>
                </a:path>
              </a:pathLst>
            </a:custGeom>
            <a:solidFill>
              <a:srgbClr val="1428A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719769" y="4157762"/>
            <a:ext cx="59989" cy="323165"/>
            <a:chOff x="0" y="0"/>
            <a:chExt cx="79985" cy="43088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0010" cy="430911"/>
            </a:xfrm>
            <a:custGeom>
              <a:avLst/>
              <a:gdLst/>
              <a:ahLst/>
              <a:cxnLst/>
              <a:rect r="r" b="b" t="t" l="l"/>
              <a:pathLst>
                <a:path h="430911" w="80010">
                  <a:moveTo>
                    <a:pt x="0" y="0"/>
                  </a:moveTo>
                  <a:lnTo>
                    <a:pt x="80010" y="0"/>
                  </a:lnTo>
                  <a:lnTo>
                    <a:pt x="80010" y="430911"/>
                  </a:lnTo>
                  <a:lnTo>
                    <a:pt x="0" y="430911"/>
                  </a:lnTo>
                  <a:close/>
                </a:path>
              </a:pathLst>
            </a:custGeom>
            <a:solidFill>
              <a:srgbClr val="1428A0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945929" y="4110137"/>
            <a:ext cx="1573284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8"/>
              </a:lnSpc>
            </a:pPr>
            <a:r>
              <a:rPr lang="en-US" sz="2099">
                <a:solidFill>
                  <a:srgbClr val="1428A0"/>
                </a:solidFill>
                <a:latin typeface="Arial"/>
                <a:ea typeface="Arial"/>
                <a:cs typeface="Arial"/>
                <a:sym typeface="Arial"/>
              </a:rPr>
              <a:t>C&amp;P Course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5929" y="2038130"/>
            <a:ext cx="6934300" cy="1314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Modelo de inteligencia artificial para el reconocimiento de enfermedades en plantas de cultivo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5929" y="3333750"/>
            <a:ext cx="1573284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DeepSeekers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688961" y="6469426"/>
            <a:ext cx="613839" cy="19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19"/>
              </a:lnSpc>
            </a:pPr>
            <a:r>
              <a:rPr lang="en-US" sz="1099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‹Nº 1›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902825" cy="6858000"/>
          </a:xfrm>
          <a:custGeom>
            <a:avLst/>
            <a:gdLst/>
            <a:ahLst/>
            <a:cxnLst/>
            <a:rect r="r" b="b" t="t" l="l"/>
            <a:pathLst>
              <a:path h="6858000" w="9902825">
                <a:moveTo>
                  <a:pt x="0" y="0"/>
                </a:moveTo>
                <a:lnTo>
                  <a:pt x="9902825" y="0"/>
                </a:lnTo>
                <a:lnTo>
                  <a:pt x="990282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085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403589" y="6288642"/>
            <a:ext cx="9010239" cy="9525"/>
          </a:xfrm>
          <a:prstGeom prst="line">
            <a:avLst/>
          </a:prstGeom>
          <a:ln cap="rnd" w="9525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199722" y="3429000"/>
            <a:ext cx="3497031" cy="2726215"/>
          </a:xfrm>
          <a:custGeom>
            <a:avLst/>
            <a:gdLst/>
            <a:ahLst/>
            <a:cxnLst/>
            <a:rect r="r" b="b" t="t" l="l"/>
            <a:pathLst>
              <a:path h="2726215" w="3497031">
                <a:moveTo>
                  <a:pt x="0" y="0"/>
                </a:moveTo>
                <a:lnTo>
                  <a:pt x="3497031" y="0"/>
                </a:lnTo>
                <a:lnTo>
                  <a:pt x="3497031" y="2726215"/>
                </a:lnTo>
                <a:lnTo>
                  <a:pt x="0" y="27262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6621" t="-27983" r="-25142" b="-1802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839518" y="6473102"/>
            <a:ext cx="613839" cy="19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19"/>
              </a:lnSpc>
            </a:pPr>
            <a:r>
              <a:rPr lang="en-US" sz="1099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‹Nº 2›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49468" y="6469426"/>
            <a:ext cx="2888788" cy="197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0"/>
              </a:lnSpc>
            </a:pPr>
            <a:r>
              <a:rPr lang="en-US" sz="11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57355" y="6473102"/>
            <a:ext cx="5486385" cy="19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19"/>
              </a:lnSpc>
            </a:pPr>
            <a:r>
              <a:rPr lang="en-US" sz="1099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Análisis de las acciones de las 3 principales compañías de producción de GPUs y CPUs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5800" y="320242"/>
            <a:ext cx="1821068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8771" y="1565411"/>
            <a:ext cx="7930747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Según la FAO, hasta el 40% de los cultivos mundiales se pierden cada año debido a plagas y enfermedades. Esto afecta la seguridad alimentaria y los ingresos de los agricultores, especialmente en regiones con menos acceso a expertos en agronomía.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902825" cy="6858000"/>
          </a:xfrm>
          <a:custGeom>
            <a:avLst/>
            <a:gdLst/>
            <a:ahLst/>
            <a:cxnLst/>
            <a:rect r="r" b="b" t="t" l="l"/>
            <a:pathLst>
              <a:path h="6858000" w="9902825">
                <a:moveTo>
                  <a:pt x="0" y="0"/>
                </a:moveTo>
                <a:lnTo>
                  <a:pt x="9902825" y="0"/>
                </a:lnTo>
                <a:lnTo>
                  <a:pt x="990282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085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403589" y="6288642"/>
            <a:ext cx="9010239" cy="9525"/>
          </a:xfrm>
          <a:prstGeom prst="line">
            <a:avLst/>
          </a:prstGeom>
          <a:ln cap="rnd" w="9525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449468" y="2584005"/>
            <a:ext cx="2057400" cy="3333670"/>
            <a:chOff x="0" y="0"/>
            <a:chExt cx="812800" cy="13170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1317005"/>
            </a:xfrm>
            <a:custGeom>
              <a:avLst/>
              <a:gdLst/>
              <a:ahLst/>
              <a:cxnLst/>
              <a:rect r="r" b="b" t="t" l="l"/>
              <a:pathLst>
                <a:path h="1317005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189065"/>
                  </a:lnTo>
                  <a:cubicBezTo>
                    <a:pt x="812800" y="1222997"/>
                    <a:pt x="799321" y="1255539"/>
                    <a:pt x="775327" y="1279532"/>
                  </a:cubicBezTo>
                  <a:cubicBezTo>
                    <a:pt x="751333" y="1303526"/>
                    <a:pt x="718791" y="1317005"/>
                    <a:pt x="684859" y="1317005"/>
                  </a:cubicBezTo>
                  <a:lnTo>
                    <a:pt x="127941" y="1317005"/>
                  </a:lnTo>
                  <a:cubicBezTo>
                    <a:pt x="94009" y="1317005"/>
                    <a:pt x="61467" y="1303526"/>
                    <a:pt x="37473" y="1279532"/>
                  </a:cubicBezTo>
                  <a:cubicBezTo>
                    <a:pt x="13479" y="1255539"/>
                    <a:pt x="0" y="1222997"/>
                    <a:pt x="0" y="1189065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1428A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812800" cy="1345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1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74840" y="2729631"/>
            <a:ext cx="1806656" cy="1806656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12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127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62560" y="6350000"/>
                    <a:pt x="364490" y="6350000"/>
                  </a:cubicBezTo>
                  <a:lnTo>
                    <a:pt x="5986780" y="6350000"/>
                  </a:lnTo>
                  <a:cubicBezTo>
                    <a:pt x="6187440" y="6350000"/>
                    <a:pt x="6351270" y="6187440"/>
                    <a:pt x="6351270" y="5985510"/>
                  </a:cubicBezTo>
                  <a:lnTo>
                    <a:pt x="6351270" y="364490"/>
                  </a:lnTo>
                  <a:cubicBezTo>
                    <a:pt x="6350000" y="162560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4"/>
              <a:stretch>
                <a:fillRect l="-25031" t="0" r="-25031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574840" y="4693315"/>
            <a:ext cx="1806656" cy="1028700"/>
            <a:chOff x="0" y="0"/>
            <a:chExt cx="713741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13741" cy="406400"/>
            </a:xfrm>
            <a:custGeom>
              <a:avLst/>
              <a:gdLst/>
              <a:ahLst/>
              <a:cxnLst/>
              <a:rect r="r" b="b" t="t" l="l"/>
              <a:pathLst>
                <a:path h="406400" w="713741">
                  <a:moveTo>
                    <a:pt x="510541" y="0"/>
                  </a:moveTo>
                  <a:cubicBezTo>
                    <a:pt x="622765" y="0"/>
                    <a:pt x="713741" y="90976"/>
                    <a:pt x="713741" y="203200"/>
                  </a:cubicBezTo>
                  <a:cubicBezTo>
                    <a:pt x="713741" y="315424"/>
                    <a:pt x="622765" y="406400"/>
                    <a:pt x="51054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52400"/>
              <a:ext cx="713741" cy="254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150"/>
                </a:lnSpc>
              </a:pPr>
              <a:r>
                <a:rPr lang="en-US" sz="2300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TOMATE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800123" y="2584005"/>
            <a:ext cx="2057400" cy="3333670"/>
            <a:chOff x="0" y="0"/>
            <a:chExt cx="812800" cy="131700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1317005"/>
            </a:xfrm>
            <a:custGeom>
              <a:avLst/>
              <a:gdLst/>
              <a:ahLst/>
              <a:cxnLst/>
              <a:rect r="r" b="b" t="t" l="l"/>
              <a:pathLst>
                <a:path h="1317005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189065"/>
                  </a:lnTo>
                  <a:cubicBezTo>
                    <a:pt x="812800" y="1222997"/>
                    <a:pt x="799321" y="1255539"/>
                    <a:pt x="775327" y="1279532"/>
                  </a:cubicBezTo>
                  <a:cubicBezTo>
                    <a:pt x="751333" y="1303526"/>
                    <a:pt x="718791" y="1317005"/>
                    <a:pt x="684859" y="1317005"/>
                  </a:cubicBezTo>
                  <a:lnTo>
                    <a:pt x="127941" y="1317005"/>
                  </a:lnTo>
                  <a:cubicBezTo>
                    <a:pt x="94009" y="1317005"/>
                    <a:pt x="61467" y="1303526"/>
                    <a:pt x="37473" y="1279532"/>
                  </a:cubicBezTo>
                  <a:cubicBezTo>
                    <a:pt x="13479" y="1255539"/>
                    <a:pt x="0" y="1222997"/>
                    <a:pt x="0" y="1189065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924A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812800" cy="1345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1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942117" y="2729631"/>
            <a:ext cx="1806656" cy="1806656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12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127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62560" y="6350000"/>
                    <a:pt x="364490" y="6350000"/>
                  </a:cubicBezTo>
                  <a:lnTo>
                    <a:pt x="5986780" y="6350000"/>
                  </a:lnTo>
                  <a:cubicBezTo>
                    <a:pt x="6187440" y="6350000"/>
                    <a:pt x="6351270" y="6187440"/>
                    <a:pt x="6351270" y="5985510"/>
                  </a:cubicBezTo>
                  <a:lnTo>
                    <a:pt x="6351270" y="364490"/>
                  </a:lnTo>
                  <a:cubicBezTo>
                    <a:pt x="6350000" y="162560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5"/>
              <a:stretch>
                <a:fillRect l="-25456" t="0" r="-25456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2942117" y="4693315"/>
            <a:ext cx="1806656" cy="1028700"/>
            <a:chOff x="0" y="0"/>
            <a:chExt cx="713741" cy="406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13741" cy="406400"/>
            </a:xfrm>
            <a:custGeom>
              <a:avLst/>
              <a:gdLst/>
              <a:ahLst/>
              <a:cxnLst/>
              <a:rect r="r" b="b" t="t" l="l"/>
              <a:pathLst>
                <a:path h="406400" w="713741">
                  <a:moveTo>
                    <a:pt x="510541" y="0"/>
                  </a:moveTo>
                  <a:cubicBezTo>
                    <a:pt x="622765" y="0"/>
                    <a:pt x="713741" y="90976"/>
                    <a:pt x="713741" y="203200"/>
                  </a:cubicBezTo>
                  <a:cubicBezTo>
                    <a:pt x="713741" y="315424"/>
                    <a:pt x="622765" y="406400"/>
                    <a:pt x="51054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713741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0"/>
                </a:lnSpc>
              </a:pPr>
              <a:r>
                <a:rPr lang="en-US" sz="2300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MAÌZ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152798" y="2584005"/>
            <a:ext cx="2057400" cy="3333670"/>
            <a:chOff x="0" y="0"/>
            <a:chExt cx="812800" cy="131700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1317005"/>
            </a:xfrm>
            <a:custGeom>
              <a:avLst/>
              <a:gdLst/>
              <a:ahLst/>
              <a:cxnLst/>
              <a:rect r="r" b="b" t="t" l="l"/>
              <a:pathLst>
                <a:path h="1317005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189065"/>
                  </a:lnTo>
                  <a:cubicBezTo>
                    <a:pt x="812800" y="1222997"/>
                    <a:pt x="799321" y="1255539"/>
                    <a:pt x="775327" y="1279532"/>
                  </a:cubicBezTo>
                  <a:cubicBezTo>
                    <a:pt x="751333" y="1303526"/>
                    <a:pt x="718791" y="1317005"/>
                    <a:pt x="684859" y="1317005"/>
                  </a:cubicBezTo>
                  <a:lnTo>
                    <a:pt x="127941" y="1317005"/>
                  </a:lnTo>
                  <a:cubicBezTo>
                    <a:pt x="94009" y="1317005"/>
                    <a:pt x="61467" y="1303526"/>
                    <a:pt x="37473" y="1279532"/>
                  </a:cubicBezTo>
                  <a:cubicBezTo>
                    <a:pt x="13479" y="1255539"/>
                    <a:pt x="0" y="1222997"/>
                    <a:pt x="0" y="1189065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924A5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812800" cy="1345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1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297220" y="2729631"/>
            <a:ext cx="1806656" cy="1806656"/>
            <a:chOff x="0" y="0"/>
            <a:chExt cx="6350000" cy="6350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12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127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62560" y="6350000"/>
                    <a:pt x="364490" y="6350000"/>
                  </a:cubicBezTo>
                  <a:lnTo>
                    <a:pt x="5986780" y="6350000"/>
                  </a:lnTo>
                  <a:cubicBezTo>
                    <a:pt x="6187440" y="6350000"/>
                    <a:pt x="6351270" y="6187440"/>
                    <a:pt x="6351270" y="5985510"/>
                  </a:cubicBezTo>
                  <a:lnTo>
                    <a:pt x="6351270" y="364490"/>
                  </a:lnTo>
                  <a:cubicBezTo>
                    <a:pt x="6350000" y="162560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6"/>
              <a:stretch>
                <a:fillRect l="-76795" t="0" r="-946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5297220" y="4693315"/>
            <a:ext cx="1806656" cy="1028700"/>
            <a:chOff x="0" y="0"/>
            <a:chExt cx="713741" cy="4064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13741" cy="406400"/>
            </a:xfrm>
            <a:custGeom>
              <a:avLst/>
              <a:gdLst/>
              <a:ahLst/>
              <a:cxnLst/>
              <a:rect r="r" b="b" t="t" l="l"/>
              <a:pathLst>
                <a:path h="406400" w="713741">
                  <a:moveTo>
                    <a:pt x="510541" y="0"/>
                  </a:moveTo>
                  <a:cubicBezTo>
                    <a:pt x="622765" y="0"/>
                    <a:pt x="713741" y="90976"/>
                    <a:pt x="713741" y="203200"/>
                  </a:cubicBezTo>
                  <a:cubicBezTo>
                    <a:pt x="713741" y="315424"/>
                    <a:pt x="622765" y="406400"/>
                    <a:pt x="51054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0"/>
              <a:ext cx="713741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0"/>
                </a:lnSpc>
              </a:pPr>
              <a:r>
                <a:rPr lang="en-US" sz="2300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UVA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7505473" y="2584005"/>
            <a:ext cx="2057400" cy="3333670"/>
            <a:chOff x="0" y="0"/>
            <a:chExt cx="812800" cy="131700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1317005"/>
            </a:xfrm>
            <a:custGeom>
              <a:avLst/>
              <a:gdLst/>
              <a:ahLst/>
              <a:cxnLst/>
              <a:rect r="r" b="b" t="t" l="l"/>
              <a:pathLst>
                <a:path h="1317005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189065"/>
                  </a:lnTo>
                  <a:cubicBezTo>
                    <a:pt x="812800" y="1222997"/>
                    <a:pt x="799321" y="1255539"/>
                    <a:pt x="775327" y="1279532"/>
                  </a:cubicBezTo>
                  <a:cubicBezTo>
                    <a:pt x="751333" y="1303526"/>
                    <a:pt x="718791" y="1317005"/>
                    <a:pt x="684859" y="1317005"/>
                  </a:cubicBezTo>
                  <a:lnTo>
                    <a:pt x="127941" y="1317005"/>
                  </a:lnTo>
                  <a:cubicBezTo>
                    <a:pt x="94009" y="1317005"/>
                    <a:pt x="61467" y="1303526"/>
                    <a:pt x="37473" y="1279532"/>
                  </a:cubicBezTo>
                  <a:cubicBezTo>
                    <a:pt x="13479" y="1255539"/>
                    <a:pt x="0" y="1222997"/>
                    <a:pt x="0" y="1189065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924A5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28575"/>
              <a:ext cx="812800" cy="1345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1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7668945" y="2729631"/>
            <a:ext cx="1806656" cy="1806656"/>
            <a:chOff x="0" y="0"/>
            <a:chExt cx="6350000" cy="63500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3512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127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62560" y="6350000"/>
                    <a:pt x="364490" y="6350000"/>
                  </a:cubicBezTo>
                  <a:lnTo>
                    <a:pt x="5986780" y="6350000"/>
                  </a:lnTo>
                  <a:cubicBezTo>
                    <a:pt x="6187440" y="6350000"/>
                    <a:pt x="6351270" y="6187440"/>
                    <a:pt x="6351270" y="5985510"/>
                  </a:cubicBezTo>
                  <a:lnTo>
                    <a:pt x="6351270" y="364490"/>
                  </a:lnTo>
                  <a:cubicBezTo>
                    <a:pt x="6350000" y="162560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7"/>
              <a:stretch>
                <a:fillRect l="-29984" t="0" r="-29984" b="0"/>
              </a:stretch>
            </a:blip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7668945" y="4693315"/>
            <a:ext cx="1806656" cy="1028700"/>
            <a:chOff x="0" y="0"/>
            <a:chExt cx="713741" cy="4064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713741" cy="406400"/>
            </a:xfrm>
            <a:custGeom>
              <a:avLst/>
              <a:gdLst/>
              <a:ahLst/>
              <a:cxnLst/>
              <a:rect r="r" b="b" t="t" l="l"/>
              <a:pathLst>
                <a:path h="406400" w="713741">
                  <a:moveTo>
                    <a:pt x="510541" y="0"/>
                  </a:moveTo>
                  <a:cubicBezTo>
                    <a:pt x="622765" y="0"/>
                    <a:pt x="713741" y="90976"/>
                    <a:pt x="713741" y="203200"/>
                  </a:cubicBezTo>
                  <a:cubicBezTo>
                    <a:pt x="713741" y="315424"/>
                    <a:pt x="622765" y="406400"/>
                    <a:pt x="51054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0"/>
              <a:ext cx="713741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0"/>
                </a:lnSpc>
              </a:pPr>
              <a:r>
                <a:rPr lang="en-US" sz="2300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MANZANA</a:t>
              </a: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8839518" y="6473102"/>
            <a:ext cx="613839" cy="19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19"/>
              </a:lnSpc>
            </a:pPr>
            <a:r>
              <a:rPr lang="en-US" sz="1099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‹Nº 2›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49468" y="6469426"/>
            <a:ext cx="2888788" cy="197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0"/>
              </a:lnSpc>
            </a:pPr>
            <a:r>
              <a:rPr lang="en-US" sz="11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457355" y="6473102"/>
            <a:ext cx="5486385" cy="19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19"/>
              </a:lnSpc>
            </a:pPr>
            <a:r>
              <a:rPr lang="en-US" sz="1099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Análisis de las acciones de las 3 principales compañías de producción de GPUs y CPUs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85800" y="238179"/>
            <a:ext cx="1325574" cy="447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Objetivo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08771" y="1317180"/>
            <a:ext cx="7930747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Generar un modelo de red neuronal CNN portable que reconozca hojas de las siguientes plantas e indique si son saludables: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902825" cy="6858000"/>
          </a:xfrm>
          <a:custGeom>
            <a:avLst/>
            <a:gdLst/>
            <a:ahLst/>
            <a:cxnLst/>
            <a:rect r="r" b="b" t="t" l="l"/>
            <a:pathLst>
              <a:path h="6858000" w="9902825">
                <a:moveTo>
                  <a:pt x="0" y="0"/>
                </a:moveTo>
                <a:lnTo>
                  <a:pt x="9902825" y="0"/>
                </a:lnTo>
                <a:lnTo>
                  <a:pt x="990282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085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403589" y="6288642"/>
            <a:ext cx="9010239" cy="9525"/>
          </a:xfrm>
          <a:prstGeom prst="line">
            <a:avLst/>
          </a:prstGeom>
          <a:ln cap="rnd" w="9525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175855" y="1549266"/>
            <a:ext cx="4237972" cy="4237972"/>
          </a:xfrm>
          <a:custGeom>
            <a:avLst/>
            <a:gdLst/>
            <a:ahLst/>
            <a:cxnLst/>
            <a:rect r="r" b="b" t="t" l="l"/>
            <a:pathLst>
              <a:path h="4237972" w="4237972">
                <a:moveTo>
                  <a:pt x="0" y="0"/>
                </a:moveTo>
                <a:lnTo>
                  <a:pt x="4237973" y="0"/>
                </a:lnTo>
                <a:lnTo>
                  <a:pt x="4237973" y="4237972"/>
                </a:lnTo>
                <a:lnTo>
                  <a:pt x="0" y="4237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93437" y="1391777"/>
            <a:ext cx="4157975" cy="450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60"/>
              </a:lnSpc>
            </a:pPr>
            <a:r>
              <a:rPr lang="en-US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tecnología combina visión por computadora y aprendizaje automático para resolver problemas en la agricultura, especialmente para agricultores de pequeña y mediana escala con recursos limitados. </a:t>
            </a:r>
          </a:p>
          <a:p>
            <a:pPr algn="l" marL="0" indent="0" lvl="0">
              <a:lnSpc>
                <a:spcPts val="2760"/>
              </a:lnSpc>
            </a:pPr>
          </a:p>
          <a:p>
            <a:pPr algn="l">
              <a:lnSpc>
                <a:spcPts val="2760"/>
              </a:lnSpc>
            </a:pPr>
            <a:r>
              <a:rPr lang="en-US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Permite diagnosticar enfermedades en tiempo real, lo que trae consigo los beneficios descritos a continuación.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839518" y="6473102"/>
            <a:ext cx="613839" cy="19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19"/>
              </a:lnSpc>
            </a:pPr>
            <a:r>
              <a:rPr lang="en-US" sz="1099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‹Nº 3›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9468" y="6469426"/>
            <a:ext cx="2888788" cy="197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0"/>
              </a:lnSpc>
            </a:pPr>
            <a:r>
              <a:rPr lang="en-US" sz="11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57355" y="6473102"/>
            <a:ext cx="5486385" cy="19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19"/>
              </a:lnSpc>
            </a:pPr>
            <a:r>
              <a:rPr lang="en-US" sz="1099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Análisis de las acciones de las 3 principales compañías de producción de GPUs y CPUs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5800" y="238125"/>
            <a:ext cx="1490273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Novedad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902825" cy="6858000"/>
          </a:xfrm>
          <a:custGeom>
            <a:avLst/>
            <a:gdLst/>
            <a:ahLst/>
            <a:cxnLst/>
            <a:rect r="r" b="b" t="t" l="l"/>
            <a:pathLst>
              <a:path h="6858000" w="9902825">
                <a:moveTo>
                  <a:pt x="0" y="0"/>
                </a:moveTo>
                <a:lnTo>
                  <a:pt x="9902825" y="0"/>
                </a:lnTo>
                <a:lnTo>
                  <a:pt x="990282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085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403589" y="6288642"/>
            <a:ext cx="9010239" cy="9525"/>
          </a:xfrm>
          <a:prstGeom prst="line">
            <a:avLst/>
          </a:prstGeom>
          <a:ln cap="rnd" w="9525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3578440" y="1323975"/>
            <a:ext cx="5835387" cy="4847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276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Permite identificar síntomas de enfermedades en las plantas en etapas iniciales, facilitando la aplicación de tratamientos preventivos y reduciendo la propagación de la enfermedad.</a:t>
            </a:r>
          </a:p>
          <a:p>
            <a:pPr algn="l">
              <a:lnSpc>
                <a:spcPts val="2760"/>
              </a:lnSpc>
            </a:pPr>
          </a:p>
          <a:p>
            <a:pPr algn="l" marL="496571" indent="-248285" lvl="1">
              <a:lnSpc>
                <a:spcPts val="276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</a:t>
            </a:r>
            <a:r>
              <a:rPr lang="en-US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automatización del diagnóstico mediante IA elimina la necesidad de inspecciones manuales, que suelen ser lentas y costosas. </a:t>
            </a:r>
          </a:p>
          <a:p>
            <a:pPr algn="l">
              <a:lnSpc>
                <a:spcPts val="2760"/>
              </a:lnSpc>
            </a:pPr>
          </a:p>
          <a:p>
            <a:pPr algn="l" marL="496571" indent="-248285" lvl="1">
              <a:lnSpc>
                <a:spcPts val="276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Mejora la calidad de vida de los agricultores al aumentar la productividad y reducir pérdidas económicas.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313517" y="2191555"/>
            <a:ext cx="3160690" cy="3160690"/>
          </a:xfrm>
          <a:custGeom>
            <a:avLst/>
            <a:gdLst/>
            <a:ahLst/>
            <a:cxnLst/>
            <a:rect r="r" b="b" t="t" l="l"/>
            <a:pathLst>
              <a:path h="3160690" w="3160690">
                <a:moveTo>
                  <a:pt x="0" y="0"/>
                </a:moveTo>
                <a:lnTo>
                  <a:pt x="3160690" y="0"/>
                </a:lnTo>
                <a:lnTo>
                  <a:pt x="3160690" y="3160690"/>
                </a:lnTo>
                <a:lnTo>
                  <a:pt x="0" y="31606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839518" y="6473102"/>
            <a:ext cx="613839" cy="19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19"/>
              </a:lnSpc>
            </a:pPr>
            <a:r>
              <a:rPr lang="en-US" sz="1099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‹Nº 2›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9468" y="6469426"/>
            <a:ext cx="2888788" cy="197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0"/>
              </a:lnSpc>
            </a:pPr>
            <a:r>
              <a:rPr lang="en-US" sz="11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57355" y="6473102"/>
            <a:ext cx="5486385" cy="19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19"/>
              </a:lnSpc>
            </a:pPr>
            <a:r>
              <a:rPr lang="en-US" sz="1099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Análisis de las acciones de las 3 principales compañías de producción de GPUs y CPUs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5800" y="238125"/>
            <a:ext cx="1584178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Beneficios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902825" cy="6858000"/>
          </a:xfrm>
          <a:custGeom>
            <a:avLst/>
            <a:gdLst/>
            <a:ahLst/>
            <a:cxnLst/>
            <a:rect r="r" b="b" t="t" l="l"/>
            <a:pathLst>
              <a:path h="6858000" w="9902825">
                <a:moveTo>
                  <a:pt x="0" y="0"/>
                </a:moveTo>
                <a:lnTo>
                  <a:pt x="9902825" y="0"/>
                </a:lnTo>
                <a:lnTo>
                  <a:pt x="990282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085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403589" y="6288642"/>
            <a:ext cx="9010239" cy="9525"/>
          </a:xfrm>
          <a:prstGeom prst="line">
            <a:avLst/>
          </a:prstGeom>
          <a:ln cap="rnd" w="9525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47409" y="1086866"/>
            <a:ext cx="4763121" cy="5139153"/>
          </a:xfrm>
          <a:custGeom>
            <a:avLst/>
            <a:gdLst/>
            <a:ahLst/>
            <a:cxnLst/>
            <a:rect r="r" b="b" t="t" l="l"/>
            <a:pathLst>
              <a:path h="5139153" w="4763121">
                <a:moveTo>
                  <a:pt x="0" y="0"/>
                </a:moveTo>
                <a:lnTo>
                  <a:pt x="4763121" y="0"/>
                </a:lnTo>
                <a:lnTo>
                  <a:pt x="4763121" y="5139153"/>
                </a:lnTo>
                <a:lnTo>
                  <a:pt x="0" y="51391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9887" t="-721" r="0" b="-140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839518" y="6473102"/>
            <a:ext cx="613839" cy="19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19"/>
              </a:lnSpc>
            </a:pPr>
            <a:r>
              <a:rPr lang="en-US" sz="1099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‹Nº 4›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49468" y="6469426"/>
            <a:ext cx="2888788" cy="197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0"/>
              </a:lnSpc>
            </a:pPr>
            <a:r>
              <a:rPr lang="en-US" sz="11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57355" y="6473102"/>
            <a:ext cx="5486385" cy="19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19"/>
              </a:lnSpc>
            </a:pPr>
            <a:r>
              <a:rPr lang="en-US" sz="1099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Análisis de las acciones de las 3 principales compañías de producción de GPUs y CPUs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72708" y="1930392"/>
            <a:ext cx="3271033" cy="347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Durante el entrenamiento y la validación, se alcanzo  una precisión mayor al 90%.</a:t>
            </a:r>
          </a:p>
          <a:p>
            <a:pPr algn="l">
              <a:lnSpc>
                <a:spcPts val="2760"/>
              </a:lnSpc>
            </a:pPr>
          </a:p>
          <a:p>
            <a:pPr algn="l">
              <a:lnSpc>
                <a:spcPts val="276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 que demuestra la precisión del servicio a la hora de evaluarlo en el área de la agricultura.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3589" y="238125"/>
            <a:ext cx="2270908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Entrenamiento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902825" cy="6858000"/>
          </a:xfrm>
          <a:custGeom>
            <a:avLst/>
            <a:gdLst/>
            <a:ahLst/>
            <a:cxnLst/>
            <a:rect r="r" b="b" t="t" l="l"/>
            <a:pathLst>
              <a:path h="6858000" w="9902825">
                <a:moveTo>
                  <a:pt x="0" y="0"/>
                </a:moveTo>
                <a:lnTo>
                  <a:pt x="9902825" y="0"/>
                </a:lnTo>
                <a:lnTo>
                  <a:pt x="990282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085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403589" y="6288642"/>
            <a:ext cx="9010239" cy="9525"/>
          </a:xfrm>
          <a:prstGeom prst="line">
            <a:avLst/>
          </a:prstGeom>
          <a:ln cap="rnd" w="9525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64059" y="1216228"/>
            <a:ext cx="9049768" cy="482654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839518" y="6473102"/>
            <a:ext cx="613839" cy="19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19"/>
              </a:lnSpc>
            </a:pPr>
            <a:r>
              <a:rPr lang="en-US" sz="1099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‹Nº 7›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49468" y="6469426"/>
            <a:ext cx="2888788" cy="197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0"/>
              </a:lnSpc>
            </a:pPr>
            <a:r>
              <a:rPr lang="en-US" sz="11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57355" y="6473102"/>
            <a:ext cx="5486385" cy="19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19"/>
              </a:lnSpc>
            </a:pPr>
            <a:r>
              <a:rPr lang="en-US" sz="1099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Análisis de las acciones de las 3 principales compañías de producción de GPUs y CPUs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08731" y="313377"/>
            <a:ext cx="9105096" cy="447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Demostración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902825" cy="6858000"/>
          </a:xfrm>
          <a:custGeom>
            <a:avLst/>
            <a:gdLst/>
            <a:ahLst/>
            <a:cxnLst/>
            <a:rect r="r" b="b" t="t" l="l"/>
            <a:pathLst>
              <a:path h="6858000" w="9902825">
                <a:moveTo>
                  <a:pt x="0" y="0"/>
                </a:moveTo>
                <a:lnTo>
                  <a:pt x="9902825" y="0"/>
                </a:lnTo>
                <a:lnTo>
                  <a:pt x="990282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085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403589" y="6288642"/>
            <a:ext cx="9010239" cy="9525"/>
          </a:xfrm>
          <a:prstGeom prst="line">
            <a:avLst/>
          </a:prstGeom>
          <a:ln cap="rnd" w="9525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906260" y="1456769"/>
            <a:ext cx="3396675" cy="4560882"/>
          </a:xfrm>
          <a:custGeom>
            <a:avLst/>
            <a:gdLst/>
            <a:ahLst/>
            <a:cxnLst/>
            <a:rect r="r" b="b" t="t" l="l"/>
            <a:pathLst>
              <a:path h="4560882" w="3396675">
                <a:moveTo>
                  <a:pt x="0" y="0"/>
                </a:moveTo>
                <a:lnTo>
                  <a:pt x="3396675" y="0"/>
                </a:lnTo>
                <a:lnTo>
                  <a:pt x="3396675" y="4560882"/>
                </a:lnTo>
                <a:lnTo>
                  <a:pt x="0" y="45608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3643" t="0" r="-105067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49468" y="1512326"/>
            <a:ext cx="5364532" cy="450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6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Este proyecto emplea técnicas avanzadas de Aprendizaje Profundo y procesamiento de datos para identificar automáticamente enfermedades en cultivos de tomate, uva, manzana y maíz. </a:t>
            </a:r>
          </a:p>
          <a:p>
            <a:pPr algn="l" marL="0" indent="0" lvl="0">
              <a:lnSpc>
                <a:spcPts val="2760"/>
              </a:lnSpc>
              <a:spcBef>
                <a:spcPct val="0"/>
              </a:spcBef>
            </a:pPr>
          </a:p>
          <a:p>
            <a:pPr algn="l">
              <a:lnSpc>
                <a:spcPts val="276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 implementarse en un entorno web, busca prevenir la pérdida masiva de cultivos destinados al consumo humano. Escalado, podría contribuir a resolver problemas agrícolas relacionados con nuevas enfermedades y el cambio climático.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839518" y="6473102"/>
            <a:ext cx="613839" cy="19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19"/>
              </a:lnSpc>
            </a:pPr>
            <a:r>
              <a:rPr lang="en-US" sz="1099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‹Nº 7›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9468" y="6469426"/>
            <a:ext cx="2888788" cy="197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0"/>
              </a:lnSpc>
            </a:pPr>
            <a:r>
              <a:rPr lang="en-US" sz="11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57355" y="6473102"/>
            <a:ext cx="5486385" cy="19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19"/>
              </a:lnSpc>
            </a:pPr>
            <a:r>
              <a:rPr lang="en-US" sz="1099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Análisis de las acciones de las 3 principales compañías de producción de GPUs y CPUs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8731" y="313377"/>
            <a:ext cx="9105096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Conclusiones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DAGguB0RoyU</dc:identifier>
  <dcterms:modified xsi:type="dcterms:W3CDTF">2011-08-01T06:04:30Z</dcterms:modified>
  <cp:revision>1</cp:revision>
  <dc:title>Proyecto DeepSeekers Hakatron</dc:title>
</cp:coreProperties>
</file>